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57" r:id="rId3"/>
    <p:sldId id="261" r:id="rId4"/>
    <p:sldId id="262" r:id="rId5"/>
    <p:sldId id="278" r:id="rId6"/>
    <p:sldId id="264" r:id="rId7"/>
    <p:sldId id="266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6F759A-D982-40D4-A75A-F51FDAB84209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г\Documents\0_59e47_fe1872a0_X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016" y="-387424"/>
            <a:ext cx="9324528" cy="74945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4941168"/>
            <a:ext cx="7772400" cy="1656184"/>
          </a:xfr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Как записать своего ребенка в 1 класс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6024" y="116632"/>
            <a:ext cx="7772400" cy="1296144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183562" cy="6926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Нормативные правовые акты, регулирующее прием детей в 1 класс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764704"/>
            <a:ext cx="8183562" cy="569999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>
                <a:latin typeface="Calibri" pitchFamily="34" charset="0"/>
                <a:cs typeface="Calibri" pitchFamily="34" charset="0"/>
              </a:rPr>
              <a:t>Федеральный </a:t>
            </a:r>
            <a:r>
              <a:rPr lang="ru-RU" sz="3800" dirty="0">
                <a:latin typeface="Calibri" pitchFamily="34" charset="0"/>
                <a:cs typeface="Calibri" pitchFamily="34" charset="0"/>
              </a:rPr>
              <a:t>закон от 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29.12.2012г.  </a:t>
            </a:r>
            <a:r>
              <a:rPr lang="ru-RU" sz="3800" dirty="0">
                <a:latin typeface="Calibri" pitchFamily="34" charset="0"/>
                <a:cs typeface="Calibri" pitchFamily="34" charset="0"/>
              </a:rPr>
              <a:t>№ 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273-ФЗ </a:t>
            </a:r>
            <a:r>
              <a:rPr lang="ru-RU" sz="3800" dirty="0">
                <a:latin typeface="Calibri" pitchFamily="34" charset="0"/>
                <a:cs typeface="Calibri" pitchFamily="34" charset="0"/>
              </a:rPr>
              <a:t>«Об 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образовании в Российской Федерации»</a:t>
            </a:r>
          </a:p>
          <a:p>
            <a:pPr algn="just"/>
            <a:r>
              <a:rPr lang="ru-RU" sz="3800" dirty="0" smtClean="0">
                <a:latin typeface="Calibri" pitchFamily="34" charset="0"/>
                <a:cs typeface="Calibri" pitchFamily="34" charset="0"/>
              </a:rPr>
              <a:t>Порядок приёма граждан на обучение по образовательным программам начального общего, основного общего и среднего общего образования, утверждённый приказом Министерства образования и науки РФ от 22 января 2014 г. №32</a:t>
            </a:r>
            <a:endParaRPr lang="ru-RU" sz="3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3800" dirty="0" err="1" smtClean="0">
                <a:latin typeface="Calibri" pitchFamily="34" charset="0"/>
                <a:cs typeface="Calibri" pitchFamily="34" charset="0"/>
              </a:rPr>
              <a:t>Санитарно-эпидемеологические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800" dirty="0">
                <a:latin typeface="Calibri" pitchFamily="34" charset="0"/>
                <a:cs typeface="Calibri" pitchFamily="34" charset="0"/>
              </a:rPr>
              <a:t>требования к условиям и организации обучения в общеобразовательных учреждениях, утвержденные постановлением Главного государственного санитарного врача Российской Федерации от 29.12.2010 № 189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algn="just"/>
            <a:r>
              <a:rPr lang="ru-RU" sz="3800" dirty="0" smtClean="0">
                <a:latin typeface="Calibri" pitchFamily="34" charset="0"/>
                <a:cs typeface="Calibri" pitchFamily="34" charset="0"/>
              </a:rPr>
              <a:t>Постановление  Администрации городского округа Нижняя Салда от 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18.12.2016 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№617 «Об утверждении административного регламента предоставления муниципальной услуги «Зачисление в образовательное учреждение городского округа нижняя Салда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».</a:t>
            </a:r>
          </a:p>
          <a:p>
            <a:pPr algn="just"/>
            <a:r>
              <a:rPr lang="ru-RU" sz="3800" dirty="0" smtClean="0">
                <a:latin typeface="Calibri" pitchFamily="34" charset="0"/>
                <a:cs typeface="Calibri" pitchFamily="34" charset="0"/>
              </a:rPr>
              <a:t>Постановление  Администрации городского округа Нижняя Салда от 18.12.2017 №946 «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О закреплении территорий за образовательными организациями  городского округа Нижняя Салда, реализующими основные образовательные программы начального общего, основного общего, среднего общего </a:t>
            </a:r>
            <a:r>
              <a:rPr lang="ru-RU" sz="3800" dirty="0" smtClean="0">
                <a:latin typeface="Calibri" pitchFamily="34" charset="0"/>
                <a:cs typeface="Calibri" pitchFamily="34" charset="0"/>
              </a:rPr>
              <a:t>образования».</a:t>
            </a:r>
          </a:p>
          <a:p>
            <a:pPr algn="just"/>
            <a:r>
              <a:rPr lang="ru-RU" sz="3800" dirty="0" smtClean="0">
                <a:latin typeface="Calibri" pitchFamily="34" charset="0"/>
                <a:cs typeface="Calibri" pitchFamily="34" charset="0"/>
              </a:rPr>
              <a:t>Приказ Управления образования администрации городского округа Нижняя Салда от                 №             «Об организации приёма в 1, 10 классы в 2018 году».</a:t>
            </a:r>
            <a:endParaRPr lang="ru-RU" sz="3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3800" dirty="0" smtClean="0">
                <a:latin typeface="Calibri" pitchFamily="34" charset="0"/>
                <a:cs typeface="Calibri" pitchFamily="34" charset="0"/>
              </a:rPr>
              <a:t>Устав МАОУ  «Центр образования №7».</a:t>
            </a:r>
          </a:p>
          <a:p>
            <a:pPr algn="just">
              <a:buFont typeface="Arial" pitchFamily="34" charset="0"/>
              <a:buChar char="•"/>
            </a:pPr>
            <a:endParaRPr lang="ru-RU" sz="3800" b="1" dirty="0">
              <a:latin typeface="Calibri" pitchFamily="34" charset="0"/>
              <a:cs typeface="Calibri" pitchFamily="34" charset="0"/>
            </a:endParaRPr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8918" y="476672"/>
            <a:ext cx="8183562" cy="100811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Порядок приёма граждан на обучение по образовательным программам начального общего, основного общего и среднего общего образования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700809"/>
            <a:ext cx="8183562" cy="4752528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 Прием заявлений в первый класс ОУ для граждан, проживающих на закрепленной территории, начинается не позднее 1 февраля и завершается не позднее </a:t>
            </a:r>
            <a:r>
              <a:rPr lang="ru-RU" sz="1600" dirty="0" smtClean="0"/>
              <a:t>30 июня текущего </a:t>
            </a:r>
            <a:r>
              <a:rPr lang="ru-RU" sz="1600" dirty="0" smtClean="0"/>
              <a:t>года.</a:t>
            </a:r>
          </a:p>
          <a:p>
            <a:pPr algn="just"/>
            <a:r>
              <a:rPr lang="ru-RU" sz="1600" dirty="0" smtClean="0"/>
              <a:t>Зачисление в ОУ оформляется распорядительным актом ОУ в течение 7 рабочих дней после приема документов.</a:t>
            </a:r>
          </a:p>
          <a:p>
            <a:pPr algn="just"/>
            <a:r>
              <a:rPr lang="ru-RU" sz="1600" dirty="0" smtClean="0"/>
              <a:t>Для детей, не проживающих на закрепленной территории, прием заявлений в первый класс начинается с </a:t>
            </a:r>
            <a:r>
              <a:rPr lang="ru-RU" sz="1600" dirty="0" smtClean="0"/>
              <a:t>1 июля текущего </a:t>
            </a:r>
            <a:r>
              <a:rPr lang="ru-RU" sz="1600" dirty="0" smtClean="0"/>
              <a:t>года до момента заполнения свободных мест, но не позднее 5 сентября текущего года.</a:t>
            </a:r>
          </a:p>
          <a:p>
            <a:pPr algn="just"/>
            <a:r>
              <a:rPr lang="ru-RU" sz="1600" dirty="0" smtClean="0"/>
              <a:t>Документы, представленные родителями (законными представителями) детей, регистрируются в журнале приема заявлений. После регистрации заявления родителям (законным представителям) детей выдается расписка в получении документов, содержащая информацию о регистрационном номере заявления о приеме ребенка в ОУ, о перечне представленных документов. Расписка заверяется подписью должностного лица ОУ, ответственного за прием документов, и печатью ОУ.</a:t>
            </a:r>
          </a:p>
          <a:p>
            <a:pPr algn="just">
              <a:buNone/>
            </a:pP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8918" y="404664"/>
            <a:ext cx="8183562" cy="1052512"/>
          </a:xfrm>
        </p:spPr>
        <p:txBody>
          <a:bodyPr/>
          <a:lstStyle/>
          <a:p>
            <a:r>
              <a:rPr lang="ru-RU" b="1" dirty="0"/>
              <a:t>Возраст первоклассников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545431"/>
            <a:ext cx="8183562" cy="4763889"/>
          </a:xfrm>
        </p:spPr>
        <p:txBody>
          <a:bodyPr>
            <a:noAutofit/>
          </a:bodyPr>
          <a:lstStyle/>
          <a:p>
            <a:r>
              <a:rPr lang="ru-RU" sz="1800" dirty="0">
                <a:latin typeface="Calibri" pitchFamily="34" charset="0"/>
                <a:cs typeface="Calibri" pitchFamily="34" charset="0"/>
              </a:rPr>
              <a:t>Статья 19 п.2. Закона РФ «Об образовании»:</a:t>
            </a:r>
          </a:p>
          <a:p>
            <a:pPr>
              <a:buNone/>
            </a:pPr>
            <a:r>
              <a:rPr lang="ru-RU" sz="1800" dirty="0" smtClean="0">
                <a:latin typeface="Calibri" pitchFamily="34" charset="0"/>
                <a:cs typeface="Calibri" pitchFamily="34" charset="0"/>
              </a:rPr>
              <a:t>	«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Обучение детей в образовательных учреждениях, реализующих программы начального общего образования, начинается </a:t>
            </a:r>
            <a:r>
              <a:rPr lang="ru-RU" sz="1800" b="1" dirty="0">
                <a:latin typeface="Calibri" pitchFamily="34" charset="0"/>
                <a:cs typeface="Calibri" pitchFamily="34" charset="0"/>
              </a:rPr>
              <a:t>с достижения ими возраста шести лет шести месяцев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 при отсутствии противопоказаний по состоянию здоровья, </a:t>
            </a:r>
            <a:r>
              <a:rPr lang="ru-RU" sz="1800" b="1" dirty="0">
                <a:latin typeface="Calibri" pitchFamily="34" charset="0"/>
                <a:cs typeface="Calibri" pitchFamily="34" charset="0"/>
              </a:rPr>
              <a:t>но не позже достижения ими возраста восьми лет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. По заявлению родителей (законных представителей) учредитель образовательного учреждения вправе разрешить прием детей в образовательные учреждения для обучения в более раннем возрасте».</a:t>
            </a:r>
          </a:p>
          <a:p>
            <a:r>
              <a:rPr lang="ru-RU" sz="1800" dirty="0">
                <a:latin typeface="Calibri" pitchFamily="34" charset="0"/>
                <a:cs typeface="Calibri" pitchFamily="34" charset="0"/>
              </a:rPr>
              <a:t>Статья 10 п. 2  </a:t>
            </a:r>
            <a:r>
              <a:rPr lang="ru-RU" sz="1800" b="1" dirty="0" err="1">
                <a:latin typeface="Calibri" pitchFamily="34" charset="0"/>
                <a:cs typeface="Calibri" pitchFamily="34" charset="0"/>
              </a:rPr>
              <a:t>Санитарно-эпидемеологических</a:t>
            </a:r>
            <a:r>
              <a:rPr lang="ru-RU" sz="1800" b="1" dirty="0">
                <a:latin typeface="Calibri" pitchFamily="34" charset="0"/>
                <a:cs typeface="Calibri" pitchFamily="34" charset="0"/>
              </a:rPr>
              <a:t> требований к условиям и организации обучения в общеобразовательных учреждениях: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1800" dirty="0" smtClean="0">
                <a:latin typeface="Calibri" pitchFamily="34" charset="0"/>
                <a:cs typeface="Calibri" pitchFamily="34" charset="0"/>
              </a:rPr>
              <a:t>	«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Обучение детей, </a:t>
            </a:r>
            <a:r>
              <a:rPr lang="ru-RU" sz="1800" b="1" dirty="0">
                <a:latin typeface="Calibri" pitchFamily="34" charset="0"/>
                <a:cs typeface="Calibri" pitchFamily="34" charset="0"/>
              </a:rPr>
              <a:t>не достигших 6 лет 6 месяцев к началу учебного года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, следует проводить в условиях дошкольного образовательного учреждения или в общеобразовательном учреждении с соблюдением всех гигиенических требований к условиям и организации образовательного процесса для детей дошкольного возраста».</a:t>
            </a:r>
          </a:p>
          <a:p>
            <a:endParaRPr lang="ru-RU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8918" y="476672"/>
            <a:ext cx="8183562" cy="1844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Район  МАОУ «ЦО № 7», </a:t>
            </a:r>
            <a:br>
              <a:rPr lang="ru-RU" sz="2400" dirty="0" smtClean="0"/>
            </a:br>
            <a:r>
              <a:rPr lang="ru-RU" sz="2400" dirty="0" smtClean="0"/>
              <a:t>ул. Строителей, 21</a:t>
            </a:r>
            <a:br>
              <a:rPr lang="ru-RU" sz="2400" dirty="0" smtClean="0"/>
            </a:br>
            <a:r>
              <a:rPr lang="ru-RU" sz="2400" dirty="0" smtClean="0"/>
              <a:t>тел. 3-18-75, 3-19-40</a:t>
            </a:r>
            <a:br>
              <a:rPr lang="ru-RU" sz="2400" dirty="0" smtClean="0"/>
            </a:br>
            <a:r>
              <a:rPr lang="ru-RU" sz="2400" dirty="0" smtClean="0"/>
              <a:t>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2265511"/>
            <a:ext cx="8424936" cy="4187825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Строителей 1, 3, 6, 21а, с 23 по 37 (нечетные), 26, 30, с 39 по 59 (нечетные), с 46 по 58 (</a:t>
            </a:r>
            <a:r>
              <a:rPr lang="ru-RU" sz="2400" dirty="0" err="1" smtClean="0"/>
              <a:t>четн</a:t>
            </a:r>
            <a:r>
              <a:rPr lang="ru-RU" sz="2400" dirty="0" smtClean="0"/>
              <a:t>.)</a:t>
            </a:r>
          </a:p>
          <a:p>
            <a:r>
              <a:rPr lang="ru-RU" sz="2400" dirty="0" smtClean="0"/>
              <a:t>Окт. Революции; </a:t>
            </a:r>
          </a:p>
          <a:p>
            <a:r>
              <a:rPr lang="ru-RU" sz="2400" dirty="0" smtClean="0"/>
              <a:t>Фрунзе, №№ 91, 93, 138–160(четные); </a:t>
            </a:r>
          </a:p>
          <a:p>
            <a:r>
              <a:rPr lang="ru-RU" sz="2400" dirty="0" smtClean="0"/>
              <a:t>Энгельса, 96-120 (четные), 127-145 (нечетные);</a:t>
            </a:r>
          </a:p>
          <a:p>
            <a:r>
              <a:rPr lang="ru-RU" sz="2400" dirty="0" smtClean="0"/>
              <a:t>Ломоносова;</a:t>
            </a:r>
            <a:endParaRPr lang="en-US" sz="2400" dirty="0" smtClean="0"/>
          </a:p>
          <a:p>
            <a:r>
              <a:rPr lang="ru-RU" sz="2400" dirty="0" smtClean="0"/>
              <a:t>Пушкина;</a:t>
            </a:r>
          </a:p>
          <a:p>
            <a:r>
              <a:rPr lang="ru-RU" sz="2400" smtClean="0"/>
              <a:t>Кедровая;</a:t>
            </a:r>
            <a:endParaRPr lang="ru-RU" sz="2400" dirty="0" smtClean="0"/>
          </a:p>
          <a:p>
            <a:r>
              <a:rPr lang="ru-RU" sz="2400" dirty="0" smtClean="0"/>
              <a:t>Советская №№ 4, 6, 8, 56, 77, 79, 81, 83.</a:t>
            </a:r>
            <a:endParaRPr lang="en-US" sz="2400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8183562" cy="10525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Документы для зачисления ребенка в 1 </a:t>
            </a:r>
            <a:r>
              <a:rPr lang="ru-RU" b="1" dirty="0" smtClean="0"/>
              <a:t>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628800"/>
            <a:ext cx="8183562" cy="46805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Свидетельство о рождении + копия.</a:t>
            </a:r>
          </a:p>
          <a:p>
            <a:pPr lvl="0"/>
            <a:r>
              <a:rPr lang="ru-RU" dirty="0" smtClean="0"/>
              <a:t> Копия паспорта одного из родителей, для лиц, замещающих родителей, - подтверждающий документ (постановление на опекунство, лишение родительских прав, если родитель отсутствует  - копия свидетельства о смерти).</a:t>
            </a:r>
          </a:p>
          <a:p>
            <a:pPr lvl="0"/>
            <a:r>
              <a:rPr lang="ru-RU" dirty="0" smtClean="0"/>
              <a:t>Справка о регистрации по месту жительства ребёнка.</a:t>
            </a:r>
          </a:p>
          <a:p>
            <a:pPr lvl="0"/>
            <a:r>
              <a:rPr lang="ru-RU" dirty="0" smtClean="0"/>
              <a:t>Медицинская карта (после выпуска из детского сада).</a:t>
            </a:r>
          </a:p>
          <a:p>
            <a:pPr lvl="0"/>
            <a:r>
              <a:rPr lang="ru-RU" dirty="0" smtClean="0"/>
              <a:t>Копия медицинского страхового полиса.</a:t>
            </a:r>
          </a:p>
          <a:p>
            <a:pPr lvl="0"/>
            <a:r>
              <a:rPr lang="ru-RU" dirty="0" smtClean="0"/>
              <a:t>Заявление у завуча начальной школы (заполняется при приёме    документов).</a:t>
            </a:r>
            <a:endParaRPr lang="en-US" dirty="0" smtClean="0"/>
          </a:p>
          <a:p>
            <a:pPr algn="ctr">
              <a:buNone/>
            </a:pPr>
            <a:r>
              <a:rPr lang="ru-RU" b="1" dirty="0" smtClean="0"/>
              <a:t>График приёма документов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(Обращаться в кабинет </a:t>
            </a:r>
            <a:r>
              <a:rPr lang="ru-RU" dirty="0" smtClean="0"/>
              <a:t>заместителя директора по начальному образованию к </a:t>
            </a:r>
            <a:r>
              <a:rPr lang="ru-RU" dirty="0" err="1" smtClean="0"/>
              <a:t>Винокуровой</a:t>
            </a:r>
            <a:r>
              <a:rPr lang="ru-RU" dirty="0" smtClean="0"/>
              <a:t> Н.В.)</a:t>
            </a:r>
          </a:p>
          <a:p>
            <a:pPr algn="ctr">
              <a:buNone/>
            </a:pPr>
            <a:r>
              <a:rPr lang="ru-RU" dirty="0" smtClean="0"/>
              <a:t>Вторник </a:t>
            </a:r>
            <a:r>
              <a:rPr lang="ru-RU" dirty="0" smtClean="0"/>
              <a:t>– </a:t>
            </a:r>
            <a:r>
              <a:rPr lang="ru-RU" dirty="0" smtClean="0"/>
              <a:t>12.00 </a:t>
            </a:r>
            <a:r>
              <a:rPr lang="ru-RU" dirty="0" smtClean="0"/>
              <a:t>– </a:t>
            </a:r>
            <a:r>
              <a:rPr lang="ru-RU" dirty="0" smtClean="0"/>
              <a:t>14.00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Четверг </a:t>
            </a:r>
            <a:r>
              <a:rPr lang="ru-RU" dirty="0" smtClean="0"/>
              <a:t>– 13.00 – </a:t>
            </a:r>
            <a:r>
              <a:rPr lang="ru-RU" dirty="0" smtClean="0"/>
              <a:t>18.00</a:t>
            </a:r>
            <a:endParaRPr lang="ru-RU" dirty="0" smtClean="0"/>
          </a:p>
          <a:p>
            <a:pPr lvl="0"/>
            <a:endParaRPr lang="ru-RU" dirty="0" smtClean="0"/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4"/>
            <a:ext cx="8183562" cy="1052512"/>
          </a:xfrm>
        </p:spPr>
        <p:txBody>
          <a:bodyPr>
            <a:noAutofit/>
          </a:bodyPr>
          <a:lstStyle/>
          <a:p>
            <a:r>
              <a:rPr lang="ru-RU" sz="2400" b="1" dirty="0"/>
              <a:t>Основания для приостановления или отказа в предоставлении муниципальной услуги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484784"/>
            <a:ext cx="8183562" cy="47525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Calibri" pitchFamily="34" charset="0"/>
                <a:cs typeface="Calibri" pitchFamily="34" charset="0"/>
              </a:rPr>
              <a:t>обращение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за предоставлением муниципальной услуги гражданина, не являющегося родителем (законным представителем) ребенка;</a:t>
            </a:r>
          </a:p>
          <a:p>
            <a:pPr algn="just"/>
            <a:r>
              <a:rPr lang="ru-RU" dirty="0" smtClean="0">
                <a:latin typeface="Calibri" pitchFamily="34" charset="0"/>
                <a:cs typeface="Calibri" pitchFamily="34" charset="0"/>
              </a:rPr>
              <a:t>представление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заявителем документов не в полном объеме;</a:t>
            </a:r>
          </a:p>
          <a:p>
            <a:pPr algn="just"/>
            <a:r>
              <a:rPr lang="ru-RU" dirty="0" smtClean="0">
                <a:latin typeface="Calibri" pitchFamily="34" charset="0"/>
                <a:cs typeface="Calibri" pitchFamily="34" charset="0"/>
              </a:rPr>
              <a:t>представление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заявителем документов, содержащих неверные и (или) неполные сведения;</a:t>
            </a:r>
          </a:p>
          <a:p>
            <a:pPr algn="just"/>
            <a:r>
              <a:rPr lang="ru-RU" dirty="0" smtClean="0">
                <a:latin typeface="Calibri" pitchFamily="34" charset="0"/>
                <a:cs typeface="Calibri" pitchFamily="34" charset="0"/>
              </a:rPr>
              <a:t>отсутствие разрешения Управления образования о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приеме ребенка в первый класс при  не достижении им  возраста шести лет шести месяцев на 1 сентября календарного года;</a:t>
            </a:r>
          </a:p>
          <a:p>
            <a:pPr algn="just"/>
            <a:r>
              <a:rPr lang="ru-RU" dirty="0" smtClean="0">
                <a:latin typeface="Calibri" pitchFamily="34" charset="0"/>
                <a:cs typeface="Calibri" pitchFamily="34" charset="0"/>
              </a:rPr>
              <a:t>отсутствие </a:t>
            </a:r>
            <a:r>
              <a:rPr lang="ru-RU" dirty="0">
                <a:latin typeface="Calibri" pitchFamily="34" charset="0"/>
                <a:cs typeface="Calibri" pitchFamily="34" charset="0"/>
              </a:rPr>
              <a:t>свободных мест в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ОУ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ru-RU" dirty="0" err="1" smtClean="0">
                <a:latin typeface="Calibri" pitchFamily="34" charset="0"/>
                <a:cs typeface="Calibri" pitchFamily="34" charset="0"/>
              </a:rPr>
              <a:t>н</a:t>
            </a:r>
            <a:r>
              <a:rPr lang="ru-RU" dirty="0" err="1" smtClean="0">
                <a:latin typeface="Calibri" pitchFamily="34" charset="0"/>
                <a:cs typeface="Calibri" pitchFamily="34" charset="0"/>
              </a:rPr>
              <a:t>епредоставление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подлинников документов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в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течение 5 рабочих дней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после регистрации заявления в случае его подачи через Единый портал государственных и муниципальных услуг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60648"/>
            <a:ext cx="8183562" cy="1052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Управление образования Администрации городского округа Нижняя Салда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36910" y="1628800"/>
            <a:ext cx="7967538" cy="41878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624742, </a:t>
            </a:r>
            <a:r>
              <a:rPr lang="ru-RU" dirty="0"/>
              <a:t>Свердловская область,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</a:t>
            </a:r>
            <a:r>
              <a:rPr lang="ru-RU" dirty="0"/>
              <a:t>. </a:t>
            </a:r>
            <a:r>
              <a:rPr lang="ru-RU" dirty="0" smtClean="0"/>
              <a:t>Нижняя Салда, </a:t>
            </a:r>
            <a:r>
              <a:rPr lang="ru-RU" dirty="0" err="1" smtClean="0"/>
              <a:t>К.Маркса</a:t>
            </a:r>
            <a:r>
              <a:rPr lang="ru-RU" dirty="0" smtClean="0"/>
              <a:t>, дом 6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Начальник Управления образования- </a:t>
            </a:r>
          </a:p>
          <a:p>
            <a:pPr>
              <a:buNone/>
            </a:pPr>
            <a:r>
              <a:rPr lang="ru-RU" dirty="0" smtClean="0"/>
              <a:t>Терехова Римма Викторовна</a:t>
            </a:r>
            <a:endParaRPr lang="ru-RU" dirty="0"/>
          </a:p>
          <a:p>
            <a:pPr>
              <a:buNone/>
            </a:pPr>
            <a:r>
              <a:rPr lang="ru-RU" dirty="0" smtClean="0"/>
              <a:t>телефон: </a:t>
            </a:r>
            <a:r>
              <a:rPr lang="ru-RU" dirty="0"/>
              <a:t>8 (</a:t>
            </a:r>
            <a:r>
              <a:rPr lang="ru-RU" dirty="0" smtClean="0"/>
              <a:t>34345</a:t>
            </a:r>
            <a:r>
              <a:rPr lang="ru-RU" dirty="0"/>
              <a:t>) </a:t>
            </a:r>
            <a:r>
              <a:rPr lang="ru-RU" dirty="0" smtClean="0"/>
              <a:t>3-15-20 </a:t>
            </a:r>
            <a:r>
              <a:rPr lang="ru-RU" dirty="0"/>
              <a:t>(секретарь</a:t>
            </a:r>
            <a:r>
              <a:rPr lang="ru-RU" dirty="0" smtClean="0"/>
              <a:t>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3-26-17</a:t>
            </a:r>
            <a:r>
              <a:rPr lang="ru-RU" dirty="0" smtClean="0"/>
              <a:t>, 3-15-24 (специалисты)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Адрес </a:t>
            </a:r>
            <a:r>
              <a:rPr lang="ru-RU" dirty="0"/>
              <a:t>электронной почты: 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nsaldaobr</a:t>
            </a:r>
            <a:r>
              <a:rPr lang="ru-RU" dirty="0" smtClean="0"/>
              <a:t>@</a:t>
            </a:r>
            <a:r>
              <a:rPr lang="ru-RU" dirty="0" err="1" smtClean="0"/>
              <a:t>mail.ru</a:t>
            </a:r>
            <a:endParaRPr lang="ru-RU" dirty="0"/>
          </a:p>
          <a:p>
            <a:pPr>
              <a:buNone/>
            </a:pPr>
            <a:r>
              <a:rPr lang="ru-RU" dirty="0" smtClean="0"/>
              <a:t>Сайт: </a:t>
            </a:r>
            <a:r>
              <a:rPr lang="en-US" dirty="0" err="1" smtClean="0"/>
              <a:t>nsaldaobr.ucoz</a:t>
            </a:r>
            <a:r>
              <a:rPr lang="ru-RU" dirty="0" smtClean="0"/>
              <a:t>.</a:t>
            </a:r>
            <a:r>
              <a:rPr lang="ru-RU" dirty="0" err="1" smtClean="0"/>
              <a:t>org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667</TotalTime>
  <Words>701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Как записать своего ребенка в 1 класс  </vt:lpstr>
      <vt:lpstr>Нормативные правовые акты, регулирующее прием детей в 1 класс </vt:lpstr>
      <vt:lpstr>Порядок приёма граждан на обучение по образовательным программам начального общего, основного общего и среднего общего образования</vt:lpstr>
      <vt:lpstr>Возраст первоклассников</vt:lpstr>
      <vt:lpstr>Район  МАОУ «ЦО № 7»,  ул. Строителей, 21 тел. 3-18-75, 3-19-40  </vt:lpstr>
      <vt:lpstr>Документы для зачисления ребенка в 1 класс</vt:lpstr>
      <vt:lpstr>Основания для приостановления или отказа в предоставлении муниципальной услуги</vt:lpstr>
      <vt:lpstr>Управление образования Администрации городского округа Нижняя Салда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записать своего ребенка в 1 класс  в 2012-2013 учебном году</dc:title>
  <cp:lastModifiedBy>Школа7</cp:lastModifiedBy>
  <cp:revision>85</cp:revision>
  <dcterms:created xsi:type="dcterms:W3CDTF">2012-03-19T09:40:40Z</dcterms:created>
  <dcterms:modified xsi:type="dcterms:W3CDTF">2018-01-17T06:03:44Z</dcterms:modified>
</cp:coreProperties>
</file>